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80" r:id="rId12"/>
    <p:sldId id="267" r:id="rId13"/>
    <p:sldId id="266" r:id="rId14"/>
    <p:sldId id="268" r:id="rId15"/>
    <p:sldId id="269" r:id="rId16"/>
    <p:sldId id="270" r:id="rId17"/>
    <p:sldId id="271" r:id="rId18"/>
    <p:sldId id="272" r:id="rId19"/>
    <p:sldId id="273" r:id="rId20"/>
    <p:sldId id="274" r:id="rId21"/>
    <p:sldId id="275" r:id="rId22"/>
    <p:sldId id="277" r:id="rId23"/>
    <p:sldId id="278" r:id="rId24"/>
    <p:sldId id="279"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6B7D9ECD-E4F3-4FAB-9BEF-B060485E9E4B}" type="datetimeFigureOut">
              <a:rPr lang="en-US" smtClean="0"/>
              <a:t>8/29/2012</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41F140A8-4719-43C0-8334-DB47F2664BAC}"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B7D9ECD-E4F3-4FAB-9BEF-B060485E9E4B}" type="datetimeFigureOut">
              <a:rPr lang="en-US" smtClean="0"/>
              <a:t>8/29/2012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F140A8-4719-43C0-8334-DB47F2664BA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B7D9ECD-E4F3-4FAB-9BEF-B060485E9E4B}" type="datetimeFigureOut">
              <a:rPr lang="en-US" smtClean="0"/>
              <a:t>8/29/2012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F140A8-4719-43C0-8334-DB47F2664BA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6B7D9ECD-E4F3-4FAB-9BEF-B060485E9E4B}" type="datetimeFigureOut">
              <a:rPr lang="en-US" smtClean="0"/>
              <a:t>8/29/2012</a:t>
            </a:fld>
            <a:endParaRPr lang="en-US"/>
          </a:p>
        </p:txBody>
      </p:sp>
      <p:sp>
        <p:nvSpPr>
          <p:cNvPr id="9" name="Slide Number Placeholder 8"/>
          <p:cNvSpPr>
            <a:spLocks noGrp="1"/>
          </p:cNvSpPr>
          <p:nvPr>
            <p:ph type="sldNum" sz="quarter" idx="15"/>
          </p:nvPr>
        </p:nvSpPr>
        <p:spPr/>
        <p:txBody>
          <a:bodyPr rtlCol="0"/>
          <a:lstStyle/>
          <a:p>
            <a:fld id="{41F140A8-4719-43C0-8334-DB47F2664BAC}" type="slidenum">
              <a:rPr lang="en-US" smtClean="0"/>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6B7D9ECD-E4F3-4FAB-9BEF-B060485E9E4B}" type="datetimeFigureOut">
              <a:rPr lang="en-US" smtClean="0"/>
              <a:t>8/29/2012</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41F140A8-4719-43C0-8334-DB47F2664BAC}"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6B7D9ECD-E4F3-4FAB-9BEF-B060485E9E4B}" type="datetimeFigureOut">
              <a:rPr lang="en-US" smtClean="0"/>
              <a:t>8/29/2012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F140A8-4719-43C0-8334-DB47F2664BAC}" type="slidenum">
              <a:rPr lang="en-US" smtClean="0"/>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6B7D9ECD-E4F3-4FAB-9BEF-B060485E9E4B}" type="datetimeFigureOut">
              <a:rPr lang="en-US" smtClean="0"/>
              <a:t>8/29/2012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1F140A8-4719-43C0-8334-DB47F2664BAC}" type="slidenum">
              <a:rPr lang="en-US" smtClean="0"/>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6B7D9ECD-E4F3-4FAB-9BEF-B060485E9E4B}" type="datetimeFigureOut">
              <a:rPr lang="en-US" smtClean="0"/>
              <a:t>8/29/2012</a:t>
            </a:fld>
            <a:endParaRPr lang="en-US"/>
          </a:p>
        </p:txBody>
      </p:sp>
      <p:sp>
        <p:nvSpPr>
          <p:cNvPr id="7" name="Slide Number Placeholder 6"/>
          <p:cNvSpPr>
            <a:spLocks noGrp="1"/>
          </p:cNvSpPr>
          <p:nvPr>
            <p:ph type="sldNum" sz="quarter" idx="11"/>
          </p:nvPr>
        </p:nvSpPr>
        <p:spPr/>
        <p:txBody>
          <a:bodyPr rtlCol="0"/>
          <a:lstStyle/>
          <a:p>
            <a:fld id="{41F140A8-4719-43C0-8334-DB47F2664BAC}" type="slidenum">
              <a:rPr lang="en-US" smtClean="0"/>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7D9ECD-E4F3-4FAB-9BEF-B060485E9E4B}" type="datetimeFigureOut">
              <a:rPr lang="en-US" smtClean="0"/>
              <a:t>8/29/2012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1F140A8-4719-43C0-8334-DB47F2664BA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6B7D9ECD-E4F3-4FAB-9BEF-B060485E9E4B}" type="datetimeFigureOut">
              <a:rPr lang="en-US" smtClean="0"/>
              <a:t>8/29/2012</a:t>
            </a:fld>
            <a:endParaRPr lang="en-US"/>
          </a:p>
        </p:txBody>
      </p:sp>
      <p:sp>
        <p:nvSpPr>
          <p:cNvPr id="22" name="Slide Number Placeholder 21"/>
          <p:cNvSpPr>
            <a:spLocks noGrp="1"/>
          </p:cNvSpPr>
          <p:nvPr>
            <p:ph type="sldNum" sz="quarter" idx="15"/>
          </p:nvPr>
        </p:nvSpPr>
        <p:spPr/>
        <p:txBody>
          <a:bodyPr rtlCol="0"/>
          <a:lstStyle/>
          <a:p>
            <a:fld id="{41F140A8-4719-43C0-8334-DB47F2664BAC}" type="slidenum">
              <a:rPr lang="en-US" smtClean="0"/>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6B7D9ECD-E4F3-4FAB-9BEF-B060485E9E4B}" type="datetimeFigureOut">
              <a:rPr lang="en-US" smtClean="0"/>
              <a:t>8/29/2012</a:t>
            </a:fld>
            <a:endParaRPr lang="en-US"/>
          </a:p>
        </p:txBody>
      </p:sp>
      <p:sp>
        <p:nvSpPr>
          <p:cNvPr id="18" name="Slide Number Placeholder 17"/>
          <p:cNvSpPr>
            <a:spLocks noGrp="1"/>
          </p:cNvSpPr>
          <p:nvPr>
            <p:ph type="sldNum" sz="quarter" idx="11"/>
          </p:nvPr>
        </p:nvSpPr>
        <p:spPr/>
        <p:txBody>
          <a:bodyPr rtlCol="0"/>
          <a:lstStyle/>
          <a:p>
            <a:fld id="{41F140A8-4719-43C0-8334-DB47F2664BAC}" type="slidenum">
              <a:rPr lang="en-US" smtClean="0"/>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6B7D9ECD-E4F3-4FAB-9BEF-B060485E9E4B}" type="datetimeFigureOut">
              <a:rPr lang="en-US" smtClean="0"/>
              <a:t>8/29/2012</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41F140A8-4719-43C0-8334-DB47F2664BA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Middle East Peace Settlements and Mandate System</a:t>
            </a:r>
            <a:endParaRPr lang="en-US" dirty="0"/>
          </a:p>
        </p:txBody>
      </p:sp>
      <p:sp>
        <p:nvSpPr>
          <p:cNvPr id="3" name="Subtitle 2"/>
          <p:cNvSpPr>
            <a:spLocks noGrp="1"/>
          </p:cNvSpPr>
          <p:nvPr>
            <p:ph type="subTitle" idx="1"/>
          </p:nvPr>
        </p:nvSpPr>
        <p:spPr/>
        <p:txBody>
          <a:bodyPr/>
          <a:lstStyle/>
          <a:p>
            <a:r>
              <a:rPr lang="en-US" dirty="0" smtClean="0"/>
              <a:t>Sophie, Gavin</a:t>
            </a:r>
            <a:endParaRPr lang="en-US" dirty="0"/>
          </a:p>
        </p:txBody>
      </p:sp>
    </p:spTree>
    <p:extLst>
      <p:ext uri="{BB962C8B-B14F-4D97-AF65-F5344CB8AC3E}">
        <p14:creationId xmlns:p14="http://schemas.microsoft.com/office/powerpoint/2010/main" val="15688912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Treaty of Lausanne: Impacts</a:t>
            </a:r>
            <a:endParaRPr lang="en-US" dirty="0"/>
          </a:p>
        </p:txBody>
      </p:sp>
      <p:sp>
        <p:nvSpPr>
          <p:cNvPr id="3" name="Content Placeholder 2"/>
          <p:cNvSpPr>
            <a:spLocks noGrp="1"/>
          </p:cNvSpPr>
          <p:nvPr>
            <p:ph sz="quarter" idx="1"/>
          </p:nvPr>
        </p:nvSpPr>
        <p:spPr/>
        <p:txBody>
          <a:bodyPr/>
          <a:lstStyle/>
          <a:p>
            <a:r>
              <a:rPr lang="en-US" dirty="0" smtClean="0"/>
              <a:t>State of Armenia was dissolved</a:t>
            </a:r>
          </a:p>
          <a:p>
            <a:r>
              <a:rPr lang="en-US" dirty="0" smtClean="0"/>
              <a:t>Proposed state of Kurdistan was also dissolved</a:t>
            </a:r>
          </a:p>
          <a:p>
            <a:r>
              <a:rPr lang="en-US" dirty="0" smtClean="0"/>
              <a:t>Turkey had control over its  finances, judicial and legislative matters.</a:t>
            </a:r>
          </a:p>
          <a:p>
            <a:endParaRPr lang="en-US" dirty="0"/>
          </a:p>
        </p:txBody>
      </p:sp>
    </p:spTree>
    <p:extLst>
      <p:ext uri="{BB962C8B-B14F-4D97-AF65-F5344CB8AC3E}">
        <p14:creationId xmlns:p14="http://schemas.microsoft.com/office/powerpoint/2010/main" val="38546086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	</a:t>
            </a:r>
            <a:endParaRPr lang="en-US" dirty="0"/>
          </a:p>
        </p:txBody>
      </p:sp>
      <p:sp>
        <p:nvSpPr>
          <p:cNvPr id="3" name="Content Placeholder 2"/>
          <p:cNvSpPr>
            <a:spLocks noGrp="1"/>
          </p:cNvSpPr>
          <p:nvPr>
            <p:ph sz="quarter" idx="1"/>
          </p:nvPr>
        </p:nvSpPr>
        <p:spPr/>
        <p:txBody>
          <a:bodyPr/>
          <a:lstStyle/>
          <a:p>
            <a:r>
              <a:rPr lang="en-US" dirty="0" smtClean="0"/>
              <a:t>“</a:t>
            </a:r>
            <a:r>
              <a:rPr lang="en-US" i="1" dirty="0" smtClean="0"/>
              <a:t>Post World War 1 peace settlement is not just a chapter in history but the essential background to contemporary politics. It lies at the root of the countless political clashes, territorial disputes, struggles for national liberation and interstate wars that have become familiar features of the politics of the </a:t>
            </a:r>
            <a:r>
              <a:rPr lang="en-US" i="1" smtClean="0"/>
              <a:t>Middle East”</a:t>
            </a:r>
            <a:endParaRPr lang="en-US" dirty="0"/>
          </a:p>
        </p:txBody>
      </p:sp>
    </p:spTree>
    <p:extLst>
      <p:ext uri="{BB962C8B-B14F-4D97-AF65-F5344CB8AC3E}">
        <p14:creationId xmlns:p14="http://schemas.microsoft.com/office/powerpoint/2010/main" val="5614317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MANDATE SYSTEM</a:t>
            </a:r>
            <a:endParaRPr lang="en-US" dirty="0"/>
          </a:p>
        </p:txBody>
      </p:sp>
      <p:sp>
        <p:nvSpPr>
          <p:cNvPr id="5" name="Subtitle 4"/>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7047204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 </a:t>
            </a:r>
          </a:p>
        </p:txBody>
      </p:sp>
      <p:sp>
        <p:nvSpPr>
          <p:cNvPr id="3" name="Content Placeholder 2"/>
          <p:cNvSpPr>
            <a:spLocks noGrp="1"/>
          </p:cNvSpPr>
          <p:nvPr>
            <p:ph sz="quarter" idx="1"/>
          </p:nvPr>
        </p:nvSpPr>
        <p:spPr/>
        <p:txBody>
          <a:bodyPr>
            <a:normAutofit fontScale="92500" lnSpcReduction="10000"/>
          </a:bodyPr>
          <a:lstStyle/>
          <a:p>
            <a:r>
              <a:rPr lang="en-US" dirty="0">
                <a:latin typeface="Verdana" pitchFamily="34" charset="0"/>
                <a:ea typeface="Verdana" pitchFamily="34" charset="0"/>
                <a:cs typeface="Verdana" pitchFamily="34" charset="0"/>
              </a:rPr>
              <a:t>What does the term </a:t>
            </a:r>
            <a:r>
              <a:rPr lang="en-US" i="1" dirty="0">
                <a:latin typeface="Verdana" pitchFamily="34" charset="0"/>
                <a:ea typeface="Verdana" pitchFamily="34" charset="0"/>
                <a:cs typeface="Verdana" pitchFamily="34" charset="0"/>
              </a:rPr>
              <a:t>‘mandate system’</a:t>
            </a:r>
            <a:r>
              <a:rPr lang="en-US" dirty="0">
                <a:latin typeface="Verdana" pitchFamily="34" charset="0"/>
                <a:ea typeface="Verdana" pitchFamily="34" charset="0"/>
                <a:cs typeface="Verdana" pitchFamily="34" charset="0"/>
              </a:rPr>
              <a:t> mean?</a:t>
            </a:r>
          </a:p>
          <a:p>
            <a:pPr>
              <a:buFontTx/>
              <a:buChar char="-"/>
            </a:pPr>
            <a:r>
              <a:rPr lang="en-US" dirty="0">
                <a:latin typeface="Verdana" pitchFamily="34" charset="0"/>
                <a:ea typeface="Verdana" pitchFamily="34" charset="0"/>
                <a:cs typeface="Verdana" pitchFamily="34" charset="0"/>
              </a:rPr>
              <a:t>Following </a:t>
            </a:r>
            <a:r>
              <a:rPr lang="en-US" dirty="0" err="1">
                <a:latin typeface="Verdana" pitchFamily="34" charset="0"/>
                <a:ea typeface="Verdana" pitchFamily="34" charset="0"/>
                <a:cs typeface="Verdana" pitchFamily="34" charset="0"/>
              </a:rPr>
              <a:t>WWl</a:t>
            </a:r>
            <a:r>
              <a:rPr lang="en-US" dirty="0">
                <a:latin typeface="Verdana" pitchFamily="34" charset="0"/>
                <a:ea typeface="Verdana" pitchFamily="34" charset="0"/>
                <a:cs typeface="Verdana" pitchFamily="34" charset="0"/>
              </a:rPr>
              <a:t>, the </a:t>
            </a:r>
            <a:r>
              <a:rPr lang="en-US" b="1" dirty="0">
                <a:latin typeface="Verdana" pitchFamily="34" charset="0"/>
                <a:ea typeface="Verdana" pitchFamily="34" charset="0"/>
                <a:cs typeface="Verdana" pitchFamily="34" charset="0"/>
              </a:rPr>
              <a:t>League of nations </a:t>
            </a:r>
            <a:r>
              <a:rPr lang="en-US" dirty="0">
                <a:latin typeface="Verdana" pitchFamily="34" charset="0"/>
                <a:ea typeface="Verdana" pitchFamily="34" charset="0"/>
                <a:cs typeface="Verdana" pitchFamily="34" charset="0"/>
              </a:rPr>
              <a:t>created a system of mandates. So essentially the mandate system. This system had the intention of preparing the ‘natives’ from various regions for self governance. </a:t>
            </a:r>
          </a:p>
          <a:p>
            <a:pPr>
              <a:buFontTx/>
              <a:buChar char="-"/>
            </a:pPr>
            <a:endParaRPr lang="en-US" b="1" dirty="0">
              <a:latin typeface="Verdana" pitchFamily="34" charset="0"/>
              <a:ea typeface="Verdana" pitchFamily="34" charset="0"/>
              <a:cs typeface="Verdana" pitchFamily="34" charset="0"/>
            </a:endParaRPr>
          </a:p>
          <a:p>
            <a:pPr marL="0" indent="0">
              <a:buNone/>
            </a:pPr>
            <a:r>
              <a:rPr lang="en-US" b="1" dirty="0">
                <a:latin typeface="Verdana" pitchFamily="34" charset="0"/>
                <a:ea typeface="Verdana" pitchFamily="34" charset="0"/>
                <a:cs typeface="Verdana" pitchFamily="34" charset="0"/>
              </a:rPr>
              <a:t>* League of nations: an inter-governmental </a:t>
            </a:r>
            <a:r>
              <a:rPr lang="en-US" b="1" dirty="0" err="1">
                <a:latin typeface="Verdana" pitchFamily="34" charset="0"/>
                <a:ea typeface="Verdana" pitchFamily="34" charset="0"/>
                <a:cs typeface="Verdana" pitchFamily="34" charset="0"/>
              </a:rPr>
              <a:t>organisation</a:t>
            </a:r>
            <a:r>
              <a:rPr lang="en-US" b="1" dirty="0">
                <a:latin typeface="Verdana" pitchFamily="34" charset="0"/>
                <a:ea typeface="Verdana" pitchFamily="34" charset="0"/>
                <a:cs typeface="Verdana" pitchFamily="34" charset="0"/>
              </a:rPr>
              <a:t> established after WW1. It’s aim was to prevent the outbreak of a future war by firstly encouraging countries to disarm and secondly to use negotiation and diplomacy as a means to resolve conflicts. </a:t>
            </a:r>
            <a:r>
              <a:rPr lang="en-US" b="1" dirty="0">
                <a:solidFill>
                  <a:srgbClr val="FF0000"/>
                </a:solidFill>
                <a:latin typeface="Verdana" pitchFamily="34" charset="0"/>
                <a:ea typeface="Verdana" pitchFamily="34" charset="0"/>
                <a:cs typeface="Verdana" pitchFamily="34" charset="0"/>
              </a:rPr>
              <a:t>(reference text book) </a:t>
            </a:r>
          </a:p>
          <a:p>
            <a:endParaRPr lang="en-US" dirty="0"/>
          </a:p>
        </p:txBody>
      </p:sp>
    </p:spTree>
    <p:extLst>
      <p:ext uri="{BB962C8B-B14F-4D97-AF65-F5344CB8AC3E}">
        <p14:creationId xmlns:p14="http://schemas.microsoft.com/office/powerpoint/2010/main" val="3845324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More on the mandate system</a:t>
            </a:r>
          </a:p>
        </p:txBody>
      </p:sp>
      <p:sp>
        <p:nvSpPr>
          <p:cNvPr id="3" name="Content Placeholder 2"/>
          <p:cNvSpPr>
            <a:spLocks noGrp="1"/>
          </p:cNvSpPr>
          <p:nvPr>
            <p:ph sz="quarter" idx="1"/>
          </p:nvPr>
        </p:nvSpPr>
        <p:spPr/>
        <p:txBody>
          <a:bodyPr>
            <a:normAutofit fontScale="92500" lnSpcReduction="10000"/>
          </a:bodyPr>
          <a:lstStyle/>
          <a:p>
            <a:r>
              <a:rPr lang="en-US" dirty="0">
                <a:latin typeface="Verdana" pitchFamily="34" charset="0"/>
                <a:ea typeface="Verdana" pitchFamily="34" charset="0"/>
                <a:cs typeface="Verdana" pitchFamily="34" charset="0"/>
              </a:rPr>
              <a:t>Instead of actually </a:t>
            </a:r>
            <a:r>
              <a:rPr lang="en-US" dirty="0" err="1">
                <a:latin typeface="Verdana" pitchFamily="34" charset="0"/>
                <a:ea typeface="Verdana" pitchFamily="34" charset="0"/>
                <a:cs typeface="Verdana" pitchFamily="34" charset="0"/>
              </a:rPr>
              <a:t>colonising</a:t>
            </a:r>
            <a:r>
              <a:rPr lang="en-US" dirty="0">
                <a:latin typeface="Verdana" pitchFamily="34" charset="0"/>
                <a:ea typeface="Verdana" pitchFamily="34" charset="0"/>
                <a:cs typeface="Verdana" pitchFamily="34" charset="0"/>
              </a:rPr>
              <a:t> the territories that were apparently “note yet able to stand by themselves” as said by the peacemakers, the more developed and advanced countries would administer their affairs until the time that the less developed territories could manage on their own. One country would be assigned the role of Mandatory Power and the League of nations would supervise their work through the </a:t>
            </a:r>
            <a:r>
              <a:rPr lang="en-US" b="1" dirty="0">
                <a:latin typeface="Verdana" pitchFamily="34" charset="0"/>
                <a:ea typeface="Verdana" pitchFamily="34" charset="0"/>
                <a:cs typeface="Verdana" pitchFamily="34" charset="0"/>
              </a:rPr>
              <a:t>Permanent Mandates commission (PMC) </a:t>
            </a:r>
          </a:p>
          <a:p>
            <a:pPr marL="0" indent="0">
              <a:buNone/>
            </a:pPr>
            <a:r>
              <a:rPr lang="en-US" b="1" dirty="0">
                <a:latin typeface="Verdana" pitchFamily="34" charset="0"/>
                <a:ea typeface="Verdana" pitchFamily="34" charset="0"/>
                <a:cs typeface="Verdana" pitchFamily="34" charset="0"/>
              </a:rPr>
              <a:t>*PMC: a supervisory body. The Mandatory powers were required to give an annual report to this commission to show that they had fulfilled their task in a satisfactory manner. </a:t>
            </a:r>
          </a:p>
          <a:p>
            <a:endParaRPr lang="en-US" dirty="0"/>
          </a:p>
        </p:txBody>
      </p:sp>
    </p:spTree>
    <p:extLst>
      <p:ext uri="{BB962C8B-B14F-4D97-AF65-F5344CB8AC3E}">
        <p14:creationId xmlns:p14="http://schemas.microsoft.com/office/powerpoint/2010/main" val="24319755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 groups</a:t>
            </a:r>
          </a:p>
        </p:txBody>
      </p:sp>
      <p:sp>
        <p:nvSpPr>
          <p:cNvPr id="3" name="Content Placeholder 2"/>
          <p:cNvSpPr>
            <a:spLocks noGrp="1"/>
          </p:cNvSpPr>
          <p:nvPr>
            <p:ph sz="quarter" idx="1"/>
          </p:nvPr>
        </p:nvSpPr>
        <p:spPr/>
        <p:txBody>
          <a:bodyPr/>
          <a:lstStyle/>
          <a:p>
            <a:r>
              <a:rPr lang="en-US" dirty="0">
                <a:latin typeface="Verdana" pitchFamily="34" charset="0"/>
                <a:ea typeface="Verdana" pitchFamily="34" charset="0"/>
                <a:cs typeface="Verdana" pitchFamily="34" charset="0"/>
              </a:rPr>
              <a:t>The mandates were divided into 3 different groups. These groups were made based on the country’s location, level of political and economic development and were then assigned to Allied victors. (these were called mandatory powers or mandatories)</a:t>
            </a:r>
          </a:p>
          <a:p>
            <a:endParaRPr lang="en-US" dirty="0"/>
          </a:p>
        </p:txBody>
      </p:sp>
    </p:spTree>
    <p:extLst>
      <p:ext uri="{BB962C8B-B14F-4D97-AF65-F5344CB8AC3E}">
        <p14:creationId xmlns:p14="http://schemas.microsoft.com/office/powerpoint/2010/main" val="24032593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Category A Mandates. </a:t>
            </a:r>
          </a:p>
        </p:txBody>
      </p:sp>
      <p:sp>
        <p:nvSpPr>
          <p:cNvPr id="3" name="Content Placeholder 2"/>
          <p:cNvSpPr>
            <a:spLocks noGrp="1"/>
          </p:cNvSpPr>
          <p:nvPr>
            <p:ph sz="quarter" idx="1"/>
          </p:nvPr>
        </p:nvSpPr>
        <p:spPr/>
        <p:txBody>
          <a:bodyPr/>
          <a:lstStyle/>
          <a:p>
            <a:r>
              <a:rPr lang="en-US" sz="4000" dirty="0">
                <a:latin typeface="Verdana" pitchFamily="34" charset="0"/>
                <a:ea typeface="Verdana" pitchFamily="34" charset="0"/>
                <a:cs typeface="Verdana" pitchFamily="34" charset="0"/>
              </a:rPr>
              <a:t>Category A Mandates: Included the ex Ottoman Arab territories in the Middle East that were on the brink of independent statehood. </a:t>
            </a:r>
          </a:p>
          <a:p>
            <a:endParaRPr lang="en-US" dirty="0"/>
          </a:p>
        </p:txBody>
      </p:sp>
    </p:spTree>
    <p:extLst>
      <p:ext uri="{BB962C8B-B14F-4D97-AF65-F5344CB8AC3E}">
        <p14:creationId xmlns:p14="http://schemas.microsoft.com/office/powerpoint/2010/main" val="38201891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Category B Mandates</a:t>
            </a:r>
          </a:p>
        </p:txBody>
      </p:sp>
      <p:sp>
        <p:nvSpPr>
          <p:cNvPr id="3" name="Content Placeholder 2"/>
          <p:cNvSpPr>
            <a:spLocks noGrp="1"/>
          </p:cNvSpPr>
          <p:nvPr>
            <p:ph sz="quarter" idx="1"/>
          </p:nvPr>
        </p:nvSpPr>
        <p:spPr/>
        <p:txBody>
          <a:bodyPr>
            <a:noAutofit/>
          </a:bodyPr>
          <a:lstStyle/>
          <a:p>
            <a:r>
              <a:rPr lang="en-US" sz="3200" dirty="0">
                <a:latin typeface="Verdana" pitchFamily="34" charset="0"/>
                <a:ea typeface="Verdana" pitchFamily="34" charset="0"/>
                <a:cs typeface="Verdana" pitchFamily="34" charset="0"/>
              </a:rPr>
              <a:t>Category B Mandates: These consisted mainly of former German colonies in Africa (with the exception of South West Africa), the Mandatory Power guided the mandates away from abusive customs such as slavery, exploitation of native </a:t>
            </a:r>
            <a:r>
              <a:rPr lang="en-US" sz="3200" dirty="0" err="1">
                <a:latin typeface="Verdana" pitchFamily="34" charset="0"/>
                <a:ea typeface="Verdana" pitchFamily="34" charset="0"/>
                <a:cs typeface="Verdana" pitchFamily="34" charset="0"/>
              </a:rPr>
              <a:t>labour</a:t>
            </a:r>
            <a:r>
              <a:rPr lang="en-US" sz="3200" dirty="0">
                <a:latin typeface="Verdana" pitchFamily="34" charset="0"/>
                <a:ea typeface="Verdana" pitchFamily="34" charset="0"/>
                <a:cs typeface="Verdana" pitchFamily="34" charset="0"/>
              </a:rPr>
              <a:t> and opened up the region for trade with other countries. </a:t>
            </a:r>
          </a:p>
          <a:p>
            <a:endParaRPr lang="en-US" sz="3200" dirty="0"/>
          </a:p>
        </p:txBody>
      </p:sp>
    </p:spTree>
    <p:extLst>
      <p:ext uri="{BB962C8B-B14F-4D97-AF65-F5344CB8AC3E}">
        <p14:creationId xmlns:p14="http://schemas.microsoft.com/office/powerpoint/2010/main" val="24108110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Category C Mandates</a:t>
            </a:r>
          </a:p>
        </p:txBody>
      </p:sp>
      <p:sp>
        <p:nvSpPr>
          <p:cNvPr id="3" name="Content Placeholder 2"/>
          <p:cNvSpPr>
            <a:spLocks noGrp="1"/>
          </p:cNvSpPr>
          <p:nvPr>
            <p:ph sz="quarter" idx="1"/>
          </p:nvPr>
        </p:nvSpPr>
        <p:spPr/>
        <p:txBody>
          <a:bodyPr>
            <a:normAutofit/>
          </a:bodyPr>
          <a:lstStyle/>
          <a:p>
            <a:r>
              <a:rPr lang="en-US" sz="3200" dirty="0"/>
              <a:t>Category C Mandates: These included South West Africa and German islands in the Pacific. These mandates were regarded as too under developed and therefore not ready for independence. Consequently they came under total control of the mandate power. </a:t>
            </a:r>
          </a:p>
          <a:p>
            <a:endParaRPr lang="en-US" sz="4000" dirty="0"/>
          </a:p>
        </p:txBody>
      </p:sp>
    </p:spTree>
    <p:extLst>
      <p:ext uri="{BB962C8B-B14F-4D97-AF65-F5344CB8AC3E}">
        <p14:creationId xmlns:p14="http://schemas.microsoft.com/office/powerpoint/2010/main" val="262635643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Article 22. </a:t>
            </a:r>
          </a:p>
        </p:txBody>
      </p:sp>
      <p:sp>
        <p:nvSpPr>
          <p:cNvPr id="3" name="Content Placeholder 2"/>
          <p:cNvSpPr>
            <a:spLocks noGrp="1"/>
          </p:cNvSpPr>
          <p:nvPr>
            <p:ph sz="quarter" idx="1"/>
          </p:nvPr>
        </p:nvSpPr>
        <p:spPr/>
        <p:txBody>
          <a:bodyPr>
            <a:normAutofit/>
          </a:bodyPr>
          <a:lstStyle/>
          <a:p>
            <a:pPr marL="0" indent="0">
              <a:buNone/>
            </a:pPr>
            <a:r>
              <a:rPr lang="en-US" sz="3600" dirty="0">
                <a:latin typeface="Verdana" pitchFamily="34" charset="0"/>
                <a:ea typeface="Verdana" pitchFamily="34" charset="0"/>
                <a:cs typeface="Verdana" pitchFamily="34" charset="0"/>
              </a:rPr>
              <a:t>Article 22 of the Covenant of the League of Nations, </a:t>
            </a:r>
            <a:r>
              <a:rPr lang="en-US" sz="3600" dirty="0" err="1">
                <a:latin typeface="Verdana" pitchFamily="34" charset="0"/>
                <a:ea typeface="Verdana" pitchFamily="34" charset="0"/>
                <a:cs typeface="Verdana" pitchFamily="34" charset="0"/>
              </a:rPr>
              <a:t>summarised</a:t>
            </a:r>
            <a:r>
              <a:rPr lang="en-US" sz="3600" dirty="0">
                <a:latin typeface="Verdana" pitchFamily="34" charset="0"/>
                <a:ea typeface="Verdana" pitchFamily="34" charset="0"/>
                <a:cs typeface="Verdana" pitchFamily="34" charset="0"/>
              </a:rPr>
              <a:t> the model of control. This gave broad authority to the mandate powers and regarded preparation for self control. </a:t>
            </a:r>
          </a:p>
          <a:p>
            <a:pPr marL="0" indent="0">
              <a:buNone/>
            </a:pPr>
            <a:endParaRPr lang="en-US" sz="3600" dirty="0">
              <a:latin typeface="Verdana" pitchFamily="34" charset="0"/>
              <a:ea typeface="Verdana" pitchFamily="34" charset="0"/>
              <a:cs typeface="Verdana" pitchFamily="34" charset="0"/>
            </a:endParaRPr>
          </a:p>
          <a:p>
            <a:endParaRPr lang="en-US" sz="3600" dirty="0"/>
          </a:p>
        </p:txBody>
      </p:sp>
    </p:spTree>
    <p:extLst>
      <p:ext uri="{BB962C8B-B14F-4D97-AF65-F5344CB8AC3E}">
        <p14:creationId xmlns:p14="http://schemas.microsoft.com/office/powerpoint/2010/main" val="19338503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sz="quarter" idx="1"/>
          </p:nvPr>
        </p:nvSpPr>
        <p:spPr/>
        <p:txBody>
          <a:bodyPr/>
          <a:lstStyle/>
          <a:p>
            <a:r>
              <a:rPr lang="en-US" dirty="0" smtClean="0"/>
              <a:t>With the end of WW1, the fate of the Ottoman Empire had to be decided by the Allies. Much like the Treaty of Versailles which imposed severe sanctions on Germany, the Middle East also saw a great deal of political and geographical change with the signing of peace treaties.</a:t>
            </a:r>
            <a:endParaRPr lang="en-US" dirty="0"/>
          </a:p>
        </p:txBody>
      </p:sp>
    </p:spTree>
    <p:extLst>
      <p:ext uri="{BB962C8B-B14F-4D97-AF65-F5344CB8AC3E}">
        <p14:creationId xmlns:p14="http://schemas.microsoft.com/office/powerpoint/2010/main" val="196538761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Article 22. </a:t>
            </a:r>
          </a:p>
        </p:txBody>
      </p:sp>
      <p:sp>
        <p:nvSpPr>
          <p:cNvPr id="3" name="Content Placeholder 2"/>
          <p:cNvSpPr>
            <a:spLocks noGrp="1"/>
          </p:cNvSpPr>
          <p:nvPr>
            <p:ph sz="quarter" idx="1"/>
          </p:nvPr>
        </p:nvSpPr>
        <p:spPr/>
        <p:txBody>
          <a:bodyPr>
            <a:normAutofit fontScale="85000" lnSpcReduction="20000"/>
          </a:bodyPr>
          <a:lstStyle/>
          <a:p>
            <a:r>
              <a:rPr lang="en-US" b="1" dirty="0">
                <a:latin typeface="Verdana" pitchFamily="34" charset="0"/>
                <a:ea typeface="Verdana" pitchFamily="34" charset="0"/>
                <a:cs typeface="Verdana" pitchFamily="34" charset="0"/>
              </a:rPr>
              <a:t>Article 22 of the Covenant of the League of Nations, 28 June 1919</a:t>
            </a:r>
          </a:p>
          <a:p>
            <a:r>
              <a:rPr lang="en-US" b="1" dirty="0">
                <a:latin typeface="Verdana" pitchFamily="34" charset="0"/>
                <a:ea typeface="Verdana" pitchFamily="34" charset="0"/>
                <a:cs typeface="Verdana" pitchFamily="34" charset="0"/>
              </a:rPr>
              <a:t>which are inhabited by peoples not yet able to stand by themselves under the strenuous conditions of the modern world</a:t>
            </a:r>
            <a:r>
              <a:rPr lang="en-US" dirty="0">
                <a:latin typeface="Verdana" pitchFamily="34" charset="0"/>
                <a:ea typeface="Verdana" pitchFamily="34" charset="0"/>
                <a:cs typeface="Verdana" pitchFamily="34" charset="0"/>
              </a:rPr>
              <a:t>, </a:t>
            </a:r>
          </a:p>
          <a:p>
            <a:r>
              <a:rPr lang="en-US" b="1" dirty="0">
                <a:latin typeface="Verdana" pitchFamily="34" charset="0"/>
                <a:ea typeface="Verdana" pitchFamily="34" charset="0"/>
                <a:cs typeface="Verdana" pitchFamily="34" charset="0"/>
              </a:rPr>
              <a:t>should be entrusted to advanced nations</a:t>
            </a:r>
            <a:r>
              <a:rPr lang="en-US" dirty="0">
                <a:latin typeface="Verdana" pitchFamily="34" charset="0"/>
                <a:ea typeface="Verdana" pitchFamily="34" charset="0"/>
                <a:cs typeface="Verdana" pitchFamily="34" charset="0"/>
              </a:rPr>
              <a:t> who by </a:t>
            </a:r>
            <a:r>
              <a:rPr lang="en-US" b="1" dirty="0">
                <a:latin typeface="Verdana" pitchFamily="34" charset="0"/>
                <a:ea typeface="Verdana" pitchFamily="34" charset="0"/>
                <a:cs typeface="Verdana" pitchFamily="34" charset="0"/>
              </a:rPr>
              <a:t>reason of their resources, their experience or their geographical position can best undertake this responsibility, and who are willing to accept it</a:t>
            </a:r>
            <a:r>
              <a:rPr lang="en-US" dirty="0">
                <a:latin typeface="Verdana" pitchFamily="34" charset="0"/>
                <a:ea typeface="Verdana" pitchFamily="34" charset="0"/>
                <a:cs typeface="Verdana" pitchFamily="34" charset="0"/>
              </a:rPr>
              <a:t>,</a:t>
            </a:r>
          </a:p>
          <a:p>
            <a:r>
              <a:rPr lang="en-US" b="1" dirty="0">
                <a:latin typeface="Verdana" pitchFamily="34" charset="0"/>
                <a:ea typeface="Verdana" pitchFamily="34" charset="0"/>
                <a:cs typeface="Verdana" pitchFamily="34" charset="0"/>
              </a:rPr>
              <a:t>Mandatories on behalf of the League.</a:t>
            </a:r>
          </a:p>
          <a:p>
            <a:r>
              <a:rPr lang="en-US" b="1" dirty="0">
                <a:latin typeface="Verdana" pitchFamily="34" charset="0"/>
                <a:ea typeface="Verdana" pitchFamily="34" charset="0"/>
                <a:cs typeface="Verdana" pitchFamily="34" charset="0"/>
              </a:rPr>
              <a:t>Must differ according to the stage of the development of the people, the geographical situation of the territory, its economic conditions and other similar circumstances.</a:t>
            </a:r>
            <a:br>
              <a:rPr lang="en-US" b="1" dirty="0">
                <a:latin typeface="Verdana" pitchFamily="34" charset="0"/>
                <a:ea typeface="Verdana" pitchFamily="34" charset="0"/>
                <a:cs typeface="Verdana" pitchFamily="34" charset="0"/>
              </a:rPr>
            </a:br>
            <a:r>
              <a:rPr lang="en-US" dirty="0">
                <a:latin typeface="Verdana" pitchFamily="34" charset="0"/>
                <a:ea typeface="Verdana" pitchFamily="34" charset="0"/>
                <a:cs typeface="Verdana" pitchFamily="34" charset="0"/>
              </a:rPr>
              <a:t/>
            </a:r>
            <a:br>
              <a:rPr lang="en-US" dirty="0">
                <a:latin typeface="Verdana" pitchFamily="34" charset="0"/>
                <a:ea typeface="Verdana" pitchFamily="34" charset="0"/>
                <a:cs typeface="Verdana" pitchFamily="34" charset="0"/>
              </a:rPr>
            </a:br>
            <a:endParaRPr lang="en-US"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6582986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70000" lnSpcReduction="20000"/>
          </a:bodyPr>
          <a:lstStyle/>
          <a:p>
            <a:r>
              <a:rPr lang="en-US" dirty="0">
                <a:latin typeface="Verdana" pitchFamily="34" charset="0"/>
                <a:ea typeface="Verdana" pitchFamily="34" charset="0"/>
                <a:cs typeface="Verdana" pitchFamily="34" charset="0"/>
              </a:rPr>
              <a:t>the </a:t>
            </a:r>
            <a:r>
              <a:rPr lang="en-US" b="1" dirty="0">
                <a:latin typeface="Verdana" pitchFamily="34" charset="0"/>
                <a:ea typeface="Verdana" pitchFamily="34" charset="0"/>
                <a:cs typeface="Verdana" pitchFamily="34" charset="0"/>
              </a:rPr>
              <a:t>rendering of administrative advice and assistance by a Mandatory until such time as they are able to stand alone. </a:t>
            </a:r>
            <a:r>
              <a:rPr lang="en-US" dirty="0">
                <a:latin typeface="Verdana" pitchFamily="34" charset="0"/>
                <a:ea typeface="Verdana" pitchFamily="34" charset="0"/>
                <a:cs typeface="Verdana" pitchFamily="34" charset="0"/>
              </a:rPr>
              <a:t>The wishes of these </a:t>
            </a:r>
            <a:r>
              <a:rPr lang="en-US" b="1" dirty="0">
                <a:latin typeface="Verdana" pitchFamily="34" charset="0"/>
                <a:ea typeface="Verdana" pitchFamily="34" charset="0"/>
                <a:cs typeface="Verdana" pitchFamily="34" charset="0"/>
              </a:rPr>
              <a:t>communities must be a principal consideration in the selection of the Mandatory.</a:t>
            </a:r>
          </a:p>
          <a:p>
            <a:r>
              <a:rPr lang="en-US" b="1" dirty="0">
                <a:latin typeface="Verdana" pitchFamily="34" charset="0"/>
                <a:ea typeface="Verdana" pitchFamily="34" charset="0"/>
                <a:cs typeface="Verdana" pitchFamily="34" charset="0"/>
              </a:rPr>
              <a:t>the Mandatory must be responsible for the administration of the territory under conditions which will guarantee freedom of conscience and religion</a:t>
            </a:r>
            <a:r>
              <a:rPr lang="en-US" dirty="0">
                <a:latin typeface="Verdana" pitchFamily="34" charset="0"/>
                <a:ea typeface="Verdana" pitchFamily="34" charset="0"/>
                <a:cs typeface="Verdana" pitchFamily="34" charset="0"/>
              </a:rPr>
              <a:t>, </a:t>
            </a:r>
          </a:p>
          <a:p>
            <a:r>
              <a:rPr lang="en-US" b="1" dirty="0">
                <a:latin typeface="Verdana" pitchFamily="34" charset="0"/>
                <a:ea typeface="Verdana" pitchFamily="34" charset="0"/>
                <a:cs typeface="Verdana" pitchFamily="34" charset="0"/>
              </a:rPr>
              <a:t>the prohibition of abuses such as the slave trade, the arms traffic and the liquor traffic, and the prevention of the establishment of fortifications or military and naval bases and of military training of the natives for other than police purposes</a:t>
            </a:r>
          </a:p>
          <a:p>
            <a:r>
              <a:rPr lang="en-US" b="1" dirty="0">
                <a:latin typeface="Verdana" pitchFamily="34" charset="0"/>
                <a:ea typeface="Verdana" pitchFamily="34" charset="0"/>
                <a:cs typeface="Verdana" pitchFamily="34" charset="0"/>
              </a:rPr>
              <a:t>administered under the laws of the Mandatory as integral portions of its territory, subject to the safeguards above-mentioned in the interests of the indigenous population.</a:t>
            </a:r>
          </a:p>
          <a:p>
            <a:r>
              <a:rPr lang="en-US" b="1" dirty="0">
                <a:latin typeface="Verdana" pitchFamily="34" charset="0"/>
                <a:ea typeface="Verdana" pitchFamily="34" charset="0"/>
                <a:cs typeface="Verdana" pitchFamily="34" charset="0"/>
              </a:rPr>
              <a:t>the Mandatory shall render to the Council an annual report in reference to the territory committed to its charge.</a:t>
            </a:r>
            <a:r>
              <a:rPr lang="en-US" dirty="0">
                <a:latin typeface="Verdana" pitchFamily="34" charset="0"/>
                <a:ea typeface="Verdana" pitchFamily="34" charset="0"/>
                <a:cs typeface="Verdana" pitchFamily="34" charset="0"/>
              </a:rPr>
              <a:t/>
            </a:r>
            <a:br>
              <a:rPr lang="en-US" dirty="0">
                <a:latin typeface="Verdana" pitchFamily="34" charset="0"/>
                <a:ea typeface="Verdana" pitchFamily="34" charset="0"/>
                <a:cs typeface="Verdana" pitchFamily="34" charset="0"/>
              </a:rPr>
            </a:br>
            <a:endParaRPr lang="en-US" dirty="0">
              <a:latin typeface="Verdana" pitchFamily="34" charset="0"/>
              <a:ea typeface="Verdana" pitchFamily="34" charset="0"/>
              <a:cs typeface="Verdana" pitchFamily="34" charset="0"/>
            </a:endParaRPr>
          </a:p>
          <a:p>
            <a:endParaRPr lang="en-US"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52242092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a:t>
            </a:r>
          </a:p>
        </p:txBody>
      </p:sp>
      <p:sp>
        <p:nvSpPr>
          <p:cNvPr id="3" name="Content Placeholder 2"/>
          <p:cNvSpPr>
            <a:spLocks noGrp="1"/>
          </p:cNvSpPr>
          <p:nvPr>
            <p:ph sz="quarter" idx="1"/>
          </p:nvPr>
        </p:nvSpPr>
        <p:spPr/>
        <p:txBody>
          <a:bodyPr>
            <a:normAutofit/>
          </a:bodyPr>
          <a:lstStyle/>
          <a:p>
            <a:r>
              <a:rPr lang="en-US" sz="2800" dirty="0">
                <a:latin typeface="Verdana" pitchFamily="34" charset="0"/>
                <a:ea typeface="Verdana" pitchFamily="34" charset="0"/>
                <a:cs typeface="Verdana" pitchFamily="34" charset="0"/>
              </a:rPr>
              <a:t>It was made clear that the Mandatory powers intended to pursue their colonial and imperialist goals in total disregard to the wishes of the local communities. This led to frustration and therefore encouraged independence movements throughout the different regions.  </a:t>
            </a:r>
          </a:p>
          <a:p>
            <a:endParaRPr lang="en-US" sz="2800" dirty="0"/>
          </a:p>
        </p:txBody>
      </p:sp>
    </p:spTree>
    <p:extLst>
      <p:ext uri="{BB962C8B-B14F-4D97-AF65-F5344CB8AC3E}">
        <p14:creationId xmlns:p14="http://schemas.microsoft.com/office/powerpoint/2010/main" val="321436864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br>
              <a:rPr lang="en-US" dirty="0"/>
            </a:br>
            <a:endParaRPr lang="en-US" dirty="0"/>
          </a:p>
        </p:txBody>
      </p:sp>
      <p:sp>
        <p:nvSpPr>
          <p:cNvPr id="3" name="Content Placeholder 2"/>
          <p:cNvSpPr>
            <a:spLocks noGrp="1"/>
          </p:cNvSpPr>
          <p:nvPr>
            <p:ph sz="quarter" idx="1"/>
          </p:nvPr>
        </p:nvSpPr>
        <p:spPr/>
        <p:txBody>
          <a:bodyPr>
            <a:normAutofit fontScale="85000" lnSpcReduction="20000"/>
          </a:bodyPr>
          <a:lstStyle/>
          <a:p>
            <a:r>
              <a:rPr lang="en-US" dirty="0" smtClean="0"/>
              <a:t>Allaboutturkey.com </a:t>
            </a:r>
            <a:r>
              <a:rPr lang="en-US" dirty="0"/>
              <a:t>(2006) </a:t>
            </a:r>
            <a:r>
              <a:rPr lang="en-US" i="1" dirty="0"/>
              <a:t>Treaties of </a:t>
            </a:r>
            <a:r>
              <a:rPr lang="en-US" i="1" dirty="0" err="1"/>
              <a:t>Sèvres</a:t>
            </a:r>
            <a:r>
              <a:rPr lang="en-US" i="1" dirty="0"/>
              <a:t> and Lausanne - All About Turkey</a:t>
            </a:r>
            <a:r>
              <a:rPr lang="en-US" dirty="0"/>
              <a:t>. [online] Available at: http://www.allaboutturkey.com/antlasma.htm [Accessed: 26 Aug 2012].</a:t>
            </a:r>
          </a:p>
          <a:p>
            <a:r>
              <a:rPr lang="en-US" dirty="0"/>
              <a:t>Countrystudies.us (1995) </a:t>
            </a:r>
            <a:r>
              <a:rPr lang="en-US" i="1" dirty="0"/>
              <a:t>Turkey</a:t>
            </a:r>
            <a:r>
              <a:rPr lang="en-US" dirty="0"/>
              <a:t>. [online] Available at: http://countrystudies.us/turkey/ [Accessed: 26 Aug 2012].</a:t>
            </a:r>
          </a:p>
          <a:p>
            <a:r>
              <a:rPr lang="en-US" dirty="0"/>
              <a:t>Historylearningsite.co.uk (1920) </a:t>
            </a:r>
            <a:r>
              <a:rPr lang="en-US" i="1" dirty="0"/>
              <a:t>The Treaty of Sevres</a:t>
            </a:r>
            <a:r>
              <a:rPr lang="en-US" dirty="0"/>
              <a:t>. [online] Available at: http://www.historylearningsite.co.uk/treaty_of_sevres.htm [Accessed: 26 Aug 2012].</a:t>
            </a:r>
          </a:p>
          <a:p>
            <a:r>
              <a:rPr lang="en-US" dirty="0"/>
              <a:t>Infoplease.com (2012) </a:t>
            </a:r>
            <a:r>
              <a:rPr lang="en-US" i="1" dirty="0"/>
              <a:t>Treaty of Lausanne — Infoplease.com</a:t>
            </a:r>
            <a:r>
              <a:rPr lang="en-US" dirty="0"/>
              <a:t>. [online] Available at: http://www.infoplease.com/ce6/history/A0829043.html [Accessed: 26 Aug 2012].</a:t>
            </a:r>
          </a:p>
          <a:p>
            <a:r>
              <a:rPr lang="en-US" dirty="0"/>
              <a:t>Milestonedocuments.com (</a:t>
            </a:r>
            <a:r>
              <a:rPr lang="en-US" dirty="0" err="1"/>
              <a:t>n.p</a:t>
            </a:r>
            <a:r>
              <a:rPr lang="en-US" dirty="0"/>
              <a:t>.) </a:t>
            </a:r>
            <a:r>
              <a:rPr lang="en-US" i="1" dirty="0"/>
              <a:t>Treaty of Lausanne - Overview</a:t>
            </a:r>
            <a:r>
              <a:rPr lang="en-US" dirty="0"/>
              <a:t>. [online] Available at: http://www.milestonedocuments.com/documents/view/treaty-of-lausanne [Accessed: 26 Aug 2012].</a:t>
            </a:r>
          </a:p>
          <a:p>
            <a:endParaRPr lang="en-US" dirty="0"/>
          </a:p>
        </p:txBody>
      </p:sp>
    </p:spTree>
    <p:extLst>
      <p:ext uri="{BB962C8B-B14F-4D97-AF65-F5344CB8AC3E}">
        <p14:creationId xmlns:p14="http://schemas.microsoft.com/office/powerpoint/2010/main" val="234570317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92500" lnSpcReduction="10000"/>
          </a:bodyPr>
          <a:lstStyle/>
          <a:p>
            <a:r>
              <a:rPr lang="en-US" dirty="0"/>
              <a:t>Britannica.com (</a:t>
            </a:r>
            <a:r>
              <a:rPr lang="en-US" dirty="0" err="1"/>
              <a:t>n.d.</a:t>
            </a:r>
            <a:r>
              <a:rPr lang="en-US" dirty="0"/>
              <a:t>) </a:t>
            </a:r>
            <a:r>
              <a:rPr lang="en-US" i="1" dirty="0"/>
              <a:t>mandate (League of Nations) -- Britannica Online Encyclopedia</a:t>
            </a:r>
            <a:r>
              <a:rPr lang="en-US" dirty="0"/>
              <a:t>. [online] Available at: http://www.britannica.com/EBchecked/topic/361608/mandate [Accessed: 25 Aug 2012].</a:t>
            </a:r>
          </a:p>
          <a:p>
            <a:r>
              <a:rPr lang="en-US" dirty="0"/>
              <a:t>En.wikipedia.org (2012) </a:t>
            </a:r>
            <a:r>
              <a:rPr lang="en-US" i="1" dirty="0"/>
              <a:t>League of Nations mandate - Wikipedia, the free encyclopedia</a:t>
            </a:r>
            <a:r>
              <a:rPr lang="en-US" dirty="0"/>
              <a:t>. [online] Available at: http://en.wikipedia.org/wiki/League_of_Nations_mandate [Accessed: 25 Aug 2012].</a:t>
            </a:r>
          </a:p>
          <a:p>
            <a:r>
              <a:rPr lang="en-US" dirty="0" err="1"/>
              <a:t>Habibi</a:t>
            </a:r>
            <a:r>
              <a:rPr lang="en-US" dirty="0"/>
              <a:t>, M. et al. (2010) </a:t>
            </a:r>
            <a:r>
              <a:rPr lang="en-US" i="1" dirty="0"/>
              <a:t>History of Europe and the Middle East. </a:t>
            </a:r>
            <a:r>
              <a:rPr lang="en-US" dirty="0"/>
              <a:t>. New York: Oxford, p.190, 197.</a:t>
            </a:r>
          </a:p>
          <a:p>
            <a:r>
              <a:rPr lang="en-US" dirty="0"/>
              <a:t>Wiki.answers.com (2012) </a:t>
            </a:r>
            <a:r>
              <a:rPr lang="en-US" i="1" dirty="0"/>
              <a:t>What was the World War 1 mandate system</a:t>
            </a:r>
            <a:r>
              <a:rPr lang="en-US" dirty="0"/>
              <a:t>. [online] Available at: http://wiki.answers.com/Q/What_was_the_World_War_1_mandate_system [Accessed: 24 Aug 2012].</a:t>
            </a:r>
          </a:p>
          <a:p>
            <a:endParaRPr lang="en-US" dirty="0"/>
          </a:p>
          <a:p>
            <a:endParaRPr lang="en-US" dirty="0"/>
          </a:p>
        </p:txBody>
      </p:sp>
    </p:spTree>
    <p:extLst>
      <p:ext uri="{BB962C8B-B14F-4D97-AF65-F5344CB8AC3E}">
        <p14:creationId xmlns:p14="http://schemas.microsoft.com/office/powerpoint/2010/main" val="37918400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Peace Settlement Treaties </a:t>
            </a:r>
            <a:endParaRPr lang="en-US" dirty="0"/>
          </a:p>
        </p:txBody>
      </p:sp>
      <p:sp>
        <p:nvSpPr>
          <p:cNvPr id="3" name="Content Placeholder 2"/>
          <p:cNvSpPr>
            <a:spLocks noGrp="1"/>
          </p:cNvSpPr>
          <p:nvPr>
            <p:ph sz="quarter" idx="1"/>
          </p:nvPr>
        </p:nvSpPr>
        <p:spPr/>
        <p:txBody>
          <a:bodyPr/>
          <a:lstStyle/>
          <a:p>
            <a:r>
              <a:rPr lang="en-US" dirty="0" smtClean="0"/>
              <a:t>The Allies came to an agreement at the San Remo Conference in April 1920. The peace agreement of 1920, called the Treaty of Sevres, imposed restrictions equal or greater in severity as those imposed on Germany.</a:t>
            </a:r>
          </a:p>
          <a:p>
            <a:r>
              <a:rPr lang="en-US" dirty="0" smtClean="0"/>
              <a:t>The two peace treaties signed were:</a:t>
            </a:r>
          </a:p>
          <a:p>
            <a:pPr lvl="1"/>
            <a:r>
              <a:rPr lang="en-US" dirty="0" smtClean="0"/>
              <a:t>Treaty of Sevres in 1920</a:t>
            </a:r>
          </a:p>
          <a:p>
            <a:pPr lvl="1"/>
            <a:r>
              <a:rPr lang="en-US" dirty="0" smtClean="0"/>
              <a:t>Treaty of Lausanne in 1923</a:t>
            </a:r>
          </a:p>
          <a:p>
            <a:pPr lvl="1"/>
            <a:endParaRPr lang="en-US" dirty="0"/>
          </a:p>
        </p:txBody>
      </p:sp>
    </p:spTree>
    <p:extLst>
      <p:ext uri="{BB962C8B-B14F-4D97-AF65-F5344CB8AC3E}">
        <p14:creationId xmlns:p14="http://schemas.microsoft.com/office/powerpoint/2010/main" val="10052598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Treaty of Sevres	</a:t>
            </a:r>
            <a:endParaRPr lang="en-US" dirty="0"/>
          </a:p>
        </p:txBody>
      </p:sp>
      <p:sp>
        <p:nvSpPr>
          <p:cNvPr id="3" name="Content Placeholder 2"/>
          <p:cNvSpPr>
            <a:spLocks noGrp="1"/>
          </p:cNvSpPr>
          <p:nvPr>
            <p:ph sz="quarter" idx="1"/>
          </p:nvPr>
        </p:nvSpPr>
        <p:spPr/>
        <p:txBody>
          <a:bodyPr/>
          <a:lstStyle/>
          <a:p>
            <a:r>
              <a:rPr lang="en-US" b="1" u="sng" dirty="0" smtClean="0"/>
              <a:t>What was the treaty of Sevres?</a:t>
            </a:r>
          </a:p>
          <a:p>
            <a:r>
              <a:rPr lang="en-US" dirty="0"/>
              <a:t>The treaty of Sevres was a peace treaty signed with the Ottoman Empire after the end of World War One. </a:t>
            </a:r>
            <a:endParaRPr lang="en-US" dirty="0" smtClean="0"/>
          </a:p>
          <a:p>
            <a:r>
              <a:rPr lang="en-US" dirty="0" smtClean="0"/>
              <a:t>The </a:t>
            </a:r>
            <a:r>
              <a:rPr lang="en-US" dirty="0"/>
              <a:t>treaty outlined the territorial redistribution of the Ottoman Empire and stripped the Ottoman Empire of its military capabilities, finances and land. </a:t>
            </a:r>
            <a:endParaRPr lang="en-US" dirty="0" smtClean="0"/>
          </a:p>
          <a:p>
            <a:endParaRPr lang="en-US" dirty="0"/>
          </a:p>
        </p:txBody>
      </p:sp>
    </p:spTree>
    <p:extLst>
      <p:ext uri="{BB962C8B-B14F-4D97-AF65-F5344CB8AC3E}">
        <p14:creationId xmlns:p14="http://schemas.microsoft.com/office/powerpoint/2010/main" val="7101422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Map of Treaty of Sevres</a:t>
            </a:r>
            <a:endParaRPr lang="en-US" dirty="0"/>
          </a:p>
        </p:txBody>
      </p:sp>
      <p:sp>
        <p:nvSpPr>
          <p:cNvPr id="3" name="Content Placeholder 2"/>
          <p:cNvSpPr>
            <a:spLocks noGrp="1"/>
          </p:cNvSpPr>
          <p:nvPr>
            <p:ph sz="quarter" idx="1"/>
          </p:nvPr>
        </p:nvSpPr>
        <p:spPr/>
        <p:txBody>
          <a:bodyPr/>
          <a:lstStyle/>
          <a:p>
            <a:endParaRPr lang="en-US" dirty="0"/>
          </a:p>
        </p:txBody>
      </p:sp>
      <p:pic>
        <p:nvPicPr>
          <p:cNvPr id="1026" name="Picture 2" descr="File:TreatyOfSevres (corrected).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276" y="1525207"/>
            <a:ext cx="7620000" cy="53274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22459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Treaty of Sevres Impacts	</a:t>
            </a:r>
            <a:endParaRPr lang="en-US" dirty="0"/>
          </a:p>
        </p:txBody>
      </p:sp>
      <p:sp>
        <p:nvSpPr>
          <p:cNvPr id="3" name="Content Placeholder 2"/>
          <p:cNvSpPr>
            <a:spLocks noGrp="1"/>
          </p:cNvSpPr>
          <p:nvPr>
            <p:ph sz="quarter" idx="1"/>
          </p:nvPr>
        </p:nvSpPr>
        <p:spPr/>
        <p:txBody>
          <a:bodyPr/>
          <a:lstStyle/>
          <a:p>
            <a:r>
              <a:rPr lang="en-US" dirty="0"/>
              <a:t>The treaty detailed the Kingdom of Hejaz international </a:t>
            </a:r>
            <a:r>
              <a:rPr lang="en-US" dirty="0" smtClean="0"/>
              <a:t>recognition.</a:t>
            </a:r>
          </a:p>
          <a:p>
            <a:r>
              <a:rPr lang="en-US" dirty="0" err="1"/>
              <a:t>R</a:t>
            </a:r>
            <a:r>
              <a:rPr lang="en-US" dirty="0" err="1" smtClean="0"/>
              <a:t>ecognised</a:t>
            </a:r>
            <a:r>
              <a:rPr lang="en-US" dirty="0" smtClean="0"/>
              <a:t> </a:t>
            </a:r>
            <a:r>
              <a:rPr lang="en-US" dirty="0"/>
              <a:t>Armenia as an established </a:t>
            </a:r>
            <a:r>
              <a:rPr lang="en-US" dirty="0" smtClean="0"/>
              <a:t>state</a:t>
            </a:r>
          </a:p>
          <a:p>
            <a:r>
              <a:rPr lang="en-US" dirty="0"/>
              <a:t>C</a:t>
            </a:r>
            <a:r>
              <a:rPr lang="en-US" dirty="0" smtClean="0"/>
              <a:t>reated </a:t>
            </a:r>
            <a:r>
              <a:rPr lang="en-US" dirty="0"/>
              <a:t>a region for ethnic minorities such as the Kurdish people, although no definite borders were </a:t>
            </a:r>
            <a:r>
              <a:rPr lang="en-US" dirty="0" smtClean="0"/>
              <a:t>outlined </a:t>
            </a:r>
            <a:r>
              <a:rPr lang="en-US" dirty="0"/>
              <a:t>for the establishment of Kurdistan. </a:t>
            </a:r>
            <a:endParaRPr lang="en-US" dirty="0" smtClean="0"/>
          </a:p>
          <a:p>
            <a:r>
              <a:rPr lang="en-US" dirty="0" smtClean="0"/>
              <a:t>Allies controlled the Ottoman Empire’s finances</a:t>
            </a:r>
          </a:p>
          <a:p>
            <a:r>
              <a:rPr lang="en-US" dirty="0" smtClean="0"/>
              <a:t>Army was reduced to 50,000</a:t>
            </a:r>
            <a:endParaRPr lang="en-US" dirty="0"/>
          </a:p>
        </p:txBody>
      </p:sp>
    </p:spTree>
    <p:extLst>
      <p:ext uri="{BB962C8B-B14F-4D97-AF65-F5344CB8AC3E}">
        <p14:creationId xmlns:p14="http://schemas.microsoft.com/office/powerpoint/2010/main" val="10580334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Treaty of Sevres: Impact on the Turkish</a:t>
            </a:r>
            <a:endParaRPr lang="en-US" dirty="0"/>
          </a:p>
        </p:txBody>
      </p:sp>
      <p:sp>
        <p:nvSpPr>
          <p:cNvPr id="3" name="Content Placeholder 2"/>
          <p:cNvSpPr>
            <a:spLocks noGrp="1"/>
          </p:cNvSpPr>
          <p:nvPr>
            <p:ph sz="quarter" idx="1"/>
          </p:nvPr>
        </p:nvSpPr>
        <p:spPr/>
        <p:txBody>
          <a:bodyPr/>
          <a:lstStyle/>
          <a:p>
            <a:r>
              <a:rPr lang="en-US" dirty="0"/>
              <a:t>The treaty showed a great deal of disregard to the Turks and built on the sentiment of nationalism. </a:t>
            </a:r>
            <a:endParaRPr lang="en-US" dirty="0" smtClean="0"/>
          </a:p>
          <a:p>
            <a:r>
              <a:rPr lang="en-US" dirty="0" smtClean="0"/>
              <a:t>This </a:t>
            </a:r>
            <a:r>
              <a:rPr lang="en-US" dirty="0"/>
              <a:t>led to the outbreak of the Turkish War of Independence in 1922. With the establishment of a Turkish state, </a:t>
            </a:r>
            <a:r>
              <a:rPr lang="en-US" dirty="0" smtClean="0"/>
              <a:t>Turkey was in a position to re-negotiate the terms of the imposition.</a:t>
            </a:r>
          </a:p>
          <a:p>
            <a:r>
              <a:rPr lang="en-US" dirty="0" smtClean="0"/>
              <a:t>This led to the creation a second treaty</a:t>
            </a:r>
            <a:endParaRPr lang="en-US" dirty="0"/>
          </a:p>
        </p:txBody>
      </p:sp>
    </p:spTree>
    <p:extLst>
      <p:ext uri="{BB962C8B-B14F-4D97-AF65-F5344CB8AC3E}">
        <p14:creationId xmlns:p14="http://schemas.microsoft.com/office/powerpoint/2010/main" val="14767322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Treaty of Lausanne</a:t>
            </a:r>
            <a:endParaRPr lang="en-US" dirty="0"/>
          </a:p>
        </p:txBody>
      </p:sp>
      <p:sp>
        <p:nvSpPr>
          <p:cNvPr id="3" name="Content Placeholder 2"/>
          <p:cNvSpPr>
            <a:spLocks noGrp="1"/>
          </p:cNvSpPr>
          <p:nvPr>
            <p:ph sz="quarter" idx="1"/>
          </p:nvPr>
        </p:nvSpPr>
        <p:spPr/>
        <p:txBody>
          <a:bodyPr/>
          <a:lstStyle/>
          <a:p>
            <a:r>
              <a:rPr lang="en-US" dirty="0" smtClean="0"/>
              <a:t>The Treaty of Lausanne was signed in 1923.</a:t>
            </a:r>
          </a:p>
          <a:p>
            <a:r>
              <a:rPr lang="en-US" dirty="0" smtClean="0"/>
              <a:t>The treaty revoked the terms and sanctions imposed in the Treaty of Sevres.</a:t>
            </a:r>
          </a:p>
          <a:p>
            <a:r>
              <a:rPr lang="en-US" dirty="0" smtClean="0"/>
              <a:t>The treaty granted the Republic of Turkey International recognition as an independent state.</a:t>
            </a:r>
          </a:p>
          <a:p>
            <a:endParaRPr lang="en-US" dirty="0"/>
          </a:p>
        </p:txBody>
      </p:sp>
    </p:spTree>
    <p:extLst>
      <p:ext uri="{BB962C8B-B14F-4D97-AF65-F5344CB8AC3E}">
        <p14:creationId xmlns:p14="http://schemas.microsoft.com/office/powerpoint/2010/main" val="42055786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Map: Treaty of Lausanne</a:t>
            </a:r>
            <a:endParaRPr lang="en-US" dirty="0"/>
          </a:p>
        </p:txBody>
      </p:sp>
      <p:sp>
        <p:nvSpPr>
          <p:cNvPr id="3" name="Content Placeholder 2"/>
          <p:cNvSpPr>
            <a:spLocks noGrp="1"/>
          </p:cNvSpPr>
          <p:nvPr>
            <p:ph sz="quarter" idx="1"/>
          </p:nvPr>
        </p:nvSpPr>
        <p:spPr/>
        <p:txBody>
          <a:bodyPr/>
          <a:lstStyle/>
          <a:p>
            <a:endParaRPr lang="en-US" dirty="0"/>
          </a:p>
        </p:txBody>
      </p:sp>
      <p:pic>
        <p:nvPicPr>
          <p:cNvPr id="2050" name="Picture 2" descr="File:Turkey-Greece-Bulgaria on Treaty of Lausann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808" y="1981200"/>
            <a:ext cx="8185372" cy="41830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452479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686</TotalTime>
  <Words>1279</Words>
  <Application>Microsoft Office PowerPoint</Application>
  <PresentationFormat>On-screen Show (4:3)</PresentationFormat>
  <Paragraphs>77</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Oriel</vt:lpstr>
      <vt:lpstr>Middle East Peace Settlements and Mandate System</vt:lpstr>
      <vt:lpstr>Introduction</vt:lpstr>
      <vt:lpstr>Peace Settlement Treaties </vt:lpstr>
      <vt:lpstr>Treaty of Sevres </vt:lpstr>
      <vt:lpstr>Map of Treaty of Sevres</vt:lpstr>
      <vt:lpstr>Treaty of Sevres Impacts </vt:lpstr>
      <vt:lpstr>Treaty of Sevres: Impact on the Turkish</vt:lpstr>
      <vt:lpstr>Treaty of Lausanne</vt:lpstr>
      <vt:lpstr>Map: Treaty of Lausanne</vt:lpstr>
      <vt:lpstr>Treaty of Lausanne: Impacts</vt:lpstr>
      <vt:lpstr>CONCLUSION </vt:lpstr>
      <vt:lpstr>MANDATE SYSTEM</vt:lpstr>
      <vt:lpstr>Introduction. </vt:lpstr>
      <vt:lpstr>More on the mandate system</vt:lpstr>
      <vt:lpstr>3 groups</vt:lpstr>
      <vt:lpstr>Category A Mandates. </vt:lpstr>
      <vt:lpstr>Category B Mandates</vt:lpstr>
      <vt:lpstr>Category C Mandates</vt:lpstr>
      <vt:lpstr>Article 22. </vt:lpstr>
      <vt:lpstr>Article 22. </vt:lpstr>
      <vt:lpstr>PowerPoint Presentation</vt:lpstr>
      <vt:lpstr>conclusion</vt:lpstr>
      <vt:lpstr>References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Middle East Peace Settlements</dc:title>
  <dc:creator>installer</dc:creator>
  <cp:lastModifiedBy>Brendan Toohey</cp:lastModifiedBy>
  <cp:revision>15</cp:revision>
  <dcterms:created xsi:type="dcterms:W3CDTF">2012-08-26T04:03:20Z</dcterms:created>
  <dcterms:modified xsi:type="dcterms:W3CDTF">2012-08-29T04:02:37Z</dcterms:modified>
</cp:coreProperties>
</file>